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5" r:id="rId2"/>
    <p:sldId id="310" r:id="rId3"/>
    <p:sldId id="322" r:id="rId4"/>
    <p:sldId id="326" r:id="rId5"/>
    <p:sldId id="339" r:id="rId6"/>
    <p:sldId id="320" r:id="rId7"/>
    <p:sldId id="325" r:id="rId8"/>
    <p:sldId id="340" r:id="rId9"/>
    <p:sldId id="341" r:id="rId10"/>
    <p:sldId id="342" r:id="rId11"/>
    <p:sldId id="343" r:id="rId12"/>
    <p:sldId id="344" r:id="rId13"/>
    <p:sldId id="345" r:id="rId14"/>
    <p:sldId id="321" r:id="rId15"/>
    <p:sldId id="327" r:id="rId16"/>
    <p:sldId id="336" r:id="rId17"/>
    <p:sldId id="332" r:id="rId18"/>
    <p:sldId id="334" r:id="rId19"/>
    <p:sldId id="337" r:id="rId20"/>
    <p:sldId id="338" r:id="rId21"/>
    <p:sldId id="333" r:id="rId22"/>
    <p:sldId id="331" r:id="rId23"/>
    <p:sldId id="323" r:id="rId24"/>
    <p:sldId id="314" r:id="rId25"/>
    <p:sldId id="319" r:id="rId26"/>
    <p:sldId id="330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>
        <p:scale>
          <a:sx n="66" d="100"/>
          <a:sy n="66" d="100"/>
        </p:scale>
        <p:origin x="360" y="44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7/28/2021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7/28/2021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5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4CEAC-DF27-4F7B-9988-F15C6FD48C38}" type="datetime4">
              <a:rPr lang="en-US" smtClean="0"/>
              <a:t>July 28, 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3" y="381001"/>
            <a:ext cx="15240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8523-8822-4217-9789-4F87D82C228E}" type="datetime4">
              <a:rPr lang="en-US" smtClean="0"/>
              <a:t>July 28, 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none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63550" indent="-223838">
              <a:defRPr/>
            </a:lvl1pPr>
            <a:lvl2pPr marL="682625" indent="-231775">
              <a:defRPr/>
            </a:lvl2pPr>
            <a:lvl3pPr marL="914400" indent="-219075">
              <a:defRPr/>
            </a:lvl3pPr>
            <a:lvl4pPr marL="1146175" indent="-174625">
              <a:defRPr/>
            </a:lvl4pPr>
            <a:lvl5pPr marL="1377950" indent="-173038"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0">
                <a:latin typeface="Agency FB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UIT CE - RFThingsVN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 b="0">
                <a:latin typeface="Agency FB" panose="020B0503020202020204" pitchFamily="34" charset="0"/>
                <a:cs typeface="Arial" panose="020B0604020202020204" pitchFamily="34" charset="0"/>
              </a:defRPr>
            </a:lvl1pPr>
          </a:lstStyle>
          <a:p>
            <a:fld id="{FC7362BC-598B-4538-81C9-D16AAB074DD5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0">
                <a:latin typeface="Agency FB" panose="020B0503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6" y="2514600"/>
            <a:ext cx="8692398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5410202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38C0-16EB-4A76-9B7E-10933A9B962F}" type="datetime4">
              <a:rPr lang="en-US" smtClean="0"/>
              <a:t>July 28, 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2" y="1905001"/>
            <a:ext cx="4419599" cy="41148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4" y="1905001"/>
            <a:ext cx="4419599" cy="41148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501E-455C-4CB5-B712-BB4B684707FF}" type="datetime4">
              <a:rPr lang="en-US" smtClean="0"/>
              <a:t>July 28, 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7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2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2" y="2743201"/>
            <a:ext cx="4416552" cy="3276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7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2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43201"/>
            <a:ext cx="4416552" cy="3276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A680-63C1-4AE4-A5D1-5D0394264B53}" type="datetime4">
              <a:rPr lang="en-US" smtClean="0"/>
              <a:t>July 28, 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r>
              <a:rPr lang="en-US"/>
              <a:t>UIT CE - RFThingsVN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fld id="{05622996-8D6C-4D02-A467-F5BE9332543C}" type="datetime4">
              <a:rPr lang="en-US" smtClean="0"/>
              <a:pPr/>
              <a:t>July 28, 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r>
              <a:rPr lang="en-US"/>
              <a:t>UIT CE - RFThingsVN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fld id="{B7AD1475-3400-4282-A04D-60FF0ED9B75F}" type="datetime4">
              <a:rPr lang="en-US" smtClean="0"/>
              <a:pPr/>
              <a:t>July 28,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5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4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799" cy="53340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CC08-BFF3-4FB0-BF30-5F35079C360E}" type="datetime4">
              <a:rPr lang="en-US" smtClean="0"/>
              <a:t>July 28, 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5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4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399"/>
            </a:lvl1pPr>
            <a:lvl2pPr marL="457207" indent="0">
              <a:buNone/>
              <a:defRPr sz="2801"/>
            </a:lvl2pPr>
            <a:lvl3pPr marL="914415" indent="0">
              <a:buNone/>
              <a:defRPr sz="2399"/>
            </a:lvl3pPr>
            <a:lvl4pPr marL="1371622" indent="0">
              <a:buNone/>
              <a:defRPr sz="2000"/>
            </a:lvl4pPr>
            <a:lvl5pPr marL="1828831" indent="0">
              <a:buNone/>
              <a:defRPr sz="2000"/>
            </a:lvl5pPr>
            <a:lvl6pPr marL="2286038" indent="0">
              <a:buNone/>
              <a:defRPr sz="2000"/>
            </a:lvl6pPr>
            <a:lvl7pPr marL="2743246" indent="0">
              <a:buNone/>
              <a:defRPr sz="2000"/>
            </a:lvl7pPr>
            <a:lvl8pPr marL="3200453" indent="0">
              <a:buNone/>
              <a:defRPr sz="2000"/>
            </a:lvl8pPr>
            <a:lvl9pPr marL="365766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059C5-D9AE-4893-9B7F-9B9AD2B36C16}" type="datetime4">
              <a:rPr lang="en-US" smtClean="0"/>
              <a:t>July 28, 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5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20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UIT CE - RFThingsVN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3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D6E3F-5DDD-45C3-AF44-318B85B56702}" type="datetime4">
              <a:rPr lang="en-US" smtClean="0"/>
              <a:t>July 28, 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41" indent="-223841" algn="l" defTabSz="914415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463557" indent="-231779" algn="l" defTabSz="91441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36" indent="-219079" algn="l" defTabSz="91441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64" indent="-174628" algn="l" defTabSz="91441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305" indent="-173041" algn="l" defTabSz="91441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28" indent="-173739" algn="l" defTabSz="914415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67" indent="-173739" algn="l" defTabSz="914415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506" indent="-173739" algn="l" defTabSz="914415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45" indent="-173739" algn="l" defTabSz="914415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network.org/docs/lorawan/architectur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thethingsnetwork.org/docs/lorawan/architectur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hethingsnetwork.org/docs/lorawan/architecture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hethingsnetwork.org/docs/lorawan/architectur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ora-alliance.org/resource-hub/rp2-101-lorawanr-regional-parameters" TargetMode="External"/><Relationship Id="rId2" Type="http://schemas.openxmlformats.org/officeDocument/2006/relationships/hyperlink" Target="https://www.thethingsnetwork.org/docs/lorawan/frequency-pla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network.org/docs/lorawan/architectur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2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network.org/docs/lorawan/architectur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slide" Target="slide2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network.org/docs/lorawan/architectur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2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2812" y="3962400"/>
            <a:ext cx="10668000" cy="1828800"/>
          </a:xfrm>
        </p:spPr>
        <p:txBody>
          <a:bodyPr>
            <a:normAutofit fontScale="90000"/>
          </a:bodyPr>
          <a:lstStyle/>
          <a:p>
            <a:br>
              <a:rPr lang="en-US" sz="3500" dirty="0"/>
            </a:br>
            <a:r>
              <a:rPr lang="it-IT" dirty="0"/>
              <a:t>Introduction to LoRa/LoRaWAN Protocol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29592" y="5867400"/>
            <a:ext cx="6817420" cy="457200"/>
          </a:xfrm>
        </p:spPr>
        <p:txBody>
          <a:bodyPr/>
          <a:lstStyle/>
          <a:p>
            <a:r>
              <a:rPr lang="it-IT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Nguyen Manh Thao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9F8AF-4F53-44F3-B8AD-B2DD16850680}"/>
              </a:ext>
            </a:extLst>
          </p:cNvPr>
          <p:cNvGrpSpPr/>
          <p:nvPr/>
        </p:nvGrpSpPr>
        <p:grpSpPr>
          <a:xfrm>
            <a:off x="7999412" y="5570220"/>
            <a:ext cx="3946878" cy="1051560"/>
            <a:chOff x="8075612" y="150561"/>
            <a:chExt cx="3946878" cy="1051560"/>
          </a:xfrm>
        </p:grpSpPr>
        <p:pic>
          <p:nvPicPr>
            <p:cNvPr id="24" name="Picture Placeholder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ED5FCB0-3D96-48BB-A3AD-82B830001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93"/>
            <a:stretch/>
          </p:blipFill>
          <p:spPr>
            <a:xfrm>
              <a:off x="10895012" y="152400"/>
              <a:ext cx="1127478" cy="1049721"/>
            </a:xfrm>
            <a:prstGeom prst="rect">
              <a:avLst/>
            </a:prstGeom>
            <a:noFill/>
          </p:spPr>
        </p:pic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ACD09AD-9128-4A22-AD95-9588363D9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612" y="150561"/>
              <a:ext cx="1236835" cy="1051560"/>
            </a:xfrm>
            <a:prstGeom prst="rect">
              <a:avLst/>
            </a:prstGeom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6D1DC4C3-9706-448D-8D99-AC9BE394B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907" y="150561"/>
              <a:ext cx="1057645" cy="105156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488A382-9F78-42E5-86A7-7FD89A0D6155}"/>
              </a:ext>
            </a:extLst>
          </p:cNvPr>
          <p:cNvSpPr/>
          <p:nvPr/>
        </p:nvSpPr>
        <p:spPr>
          <a:xfrm>
            <a:off x="379412" y="3646929"/>
            <a:ext cx="206941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u="sng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F8A75-04E7-4AE5-957C-19325741B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437" y="1754155"/>
            <a:ext cx="7513949" cy="464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D9FCC-239A-46F2-A02C-8BAB424527F6}"/>
              </a:ext>
            </a:extLst>
          </p:cNvPr>
          <p:cNvSpPr txBox="1"/>
          <p:nvPr/>
        </p:nvSpPr>
        <p:spPr>
          <a:xfrm>
            <a:off x="6627812" y="76200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https://www.thethingsnetwork.org/docs/lorawan/architecture.html</a:t>
            </a:r>
            <a:endParaRPr lang="en-US" sz="14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67E05E7-D9D5-413B-AF65-3E323F48E2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42013" y="3733800"/>
              <a:ext cx="2600283" cy="1463040"/>
            </p:xfrm>
            <a:graphic>
              <a:graphicData uri="http://schemas.microsoft.com/office/powerpoint/2016/slidezoom">
                <pslz:sldZm>
                  <pslz:sldZmObj sldId="331" cId="254148883">
                    <pslz:zmPr id="{3D0F063C-07C8-4638-AA01-87A9A9563E0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283" cy="14630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67E05E7-D9D5-413B-AF65-3E323F48E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2013" y="3733800"/>
                <a:ext cx="2600283" cy="1463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CEBC85-5C70-470D-8303-B351D95F36F8}"/>
              </a:ext>
            </a:extLst>
          </p:cNvPr>
          <p:cNvSpPr/>
          <p:nvPr/>
        </p:nvSpPr>
        <p:spPr>
          <a:xfrm>
            <a:off x="9066212" y="1827245"/>
            <a:ext cx="783586" cy="457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0AAA6474-F60B-4D29-814E-B1C64E1E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0"/>
            <a:ext cx="9144001" cy="1371600"/>
          </a:xfrm>
        </p:spPr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82414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D9FCC-239A-46F2-A02C-8BAB424527F6}"/>
              </a:ext>
            </a:extLst>
          </p:cNvPr>
          <p:cNvSpPr txBox="1"/>
          <p:nvPr/>
        </p:nvSpPr>
        <p:spPr>
          <a:xfrm>
            <a:off x="6627812" y="76200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2"/>
              </a:rPr>
              <a:t>https://ttnmapper.org/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651C5-FBBB-4E83-8F0D-5E930900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25" y="1371601"/>
            <a:ext cx="8627575" cy="5029200"/>
          </a:xfrm>
          <a:prstGeom prst="rect">
            <a:avLst/>
          </a:prstGeom>
        </p:spPr>
      </p:pic>
      <p:sp>
        <p:nvSpPr>
          <p:cNvPr id="14" name="Title 12">
            <a:extLst>
              <a:ext uri="{FF2B5EF4-FFF2-40B4-BE49-F238E27FC236}">
                <a16:creationId xmlns:a16="http://schemas.microsoft.com/office/drawing/2014/main" id="{3363455E-8C2E-460E-BF3B-AEBCD4EC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0"/>
            <a:ext cx="9144001" cy="1371600"/>
          </a:xfrm>
        </p:spPr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Coverage Map</a:t>
            </a:r>
          </a:p>
        </p:txBody>
      </p:sp>
    </p:spTree>
    <p:extLst>
      <p:ext uri="{BB962C8B-B14F-4D97-AF65-F5344CB8AC3E}">
        <p14:creationId xmlns:p14="http://schemas.microsoft.com/office/powerpoint/2010/main" val="3960036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D9FCC-239A-46F2-A02C-8BAB424527F6}"/>
              </a:ext>
            </a:extLst>
          </p:cNvPr>
          <p:cNvSpPr txBox="1"/>
          <p:nvPr/>
        </p:nvSpPr>
        <p:spPr>
          <a:xfrm>
            <a:off x="6627812" y="76200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2"/>
              </a:rPr>
              <a:t>https://ttnmapper.org/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FD506-0838-47B4-B594-0E97EC10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12" y="1307048"/>
            <a:ext cx="2743200" cy="5045335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976FB04B-2E55-45DC-A3B8-CDF8753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0"/>
            <a:ext cx="9144001" cy="1371600"/>
          </a:xfrm>
        </p:spPr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Coverage Map</a:t>
            </a:r>
          </a:p>
        </p:txBody>
      </p:sp>
    </p:spTree>
    <p:extLst>
      <p:ext uri="{BB962C8B-B14F-4D97-AF65-F5344CB8AC3E}">
        <p14:creationId xmlns:p14="http://schemas.microsoft.com/office/powerpoint/2010/main" val="137240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D9FCC-239A-46F2-A02C-8BAB424527F6}"/>
              </a:ext>
            </a:extLst>
          </p:cNvPr>
          <p:cNvSpPr txBox="1"/>
          <p:nvPr/>
        </p:nvSpPr>
        <p:spPr>
          <a:xfrm>
            <a:off x="6627812" y="76200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2"/>
              </a:rPr>
              <a:t>https://ttnmapper.org/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FD506-0838-47B4-B594-0E97EC10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13" y="1307048"/>
            <a:ext cx="2743200" cy="5045335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976FB04B-2E55-45DC-A3B8-CDF8753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0"/>
            <a:ext cx="9144001" cy="1371600"/>
          </a:xfrm>
        </p:spPr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Coverage Map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F71471-624D-4C61-9F33-6D686133E493}"/>
              </a:ext>
            </a:extLst>
          </p:cNvPr>
          <p:cNvGrpSpPr/>
          <p:nvPr/>
        </p:nvGrpSpPr>
        <p:grpSpPr>
          <a:xfrm>
            <a:off x="3351212" y="1271488"/>
            <a:ext cx="8523538" cy="4816101"/>
            <a:chOff x="3351212" y="1271488"/>
            <a:chExt cx="8523538" cy="48161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2B9D47-795F-4F50-9FD4-C81C97F88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9612" y="1271488"/>
              <a:ext cx="6085138" cy="4816101"/>
            </a:xfrm>
            <a:prstGeom prst="rect">
              <a:avLst/>
            </a:prstGeom>
            <a:ln w="57150">
              <a:solidFill>
                <a:srgbClr val="00B050"/>
              </a:solidFill>
            </a:ln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B42148-A361-4C16-9047-15FDCE7F17BB}"/>
                </a:ext>
              </a:extLst>
            </p:cNvPr>
            <p:cNvSpPr/>
            <p:nvPr/>
          </p:nvSpPr>
          <p:spPr>
            <a:xfrm>
              <a:off x="3351212" y="5181600"/>
              <a:ext cx="457200" cy="45720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A52BFF-24F4-48A9-B816-12D0CE8323F5}"/>
                </a:ext>
              </a:extLst>
            </p:cNvPr>
            <p:cNvCxnSpPr>
              <a:cxnSpLocks/>
              <a:stCxn id="14" idx="7"/>
              <a:endCxn id="10" idx="1"/>
            </p:cNvCxnSpPr>
            <p:nvPr/>
          </p:nvCxnSpPr>
          <p:spPr>
            <a:xfrm flipV="1">
              <a:off x="3741457" y="3679539"/>
              <a:ext cx="2048155" cy="156901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07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 err="1"/>
              <a:t>LoRaWAN</a:t>
            </a:r>
            <a:r>
              <a:rPr lang="en-US" dirty="0"/>
              <a:t> Frequency Plans</a:t>
            </a:r>
          </a:p>
        </p:txBody>
      </p:sp>
    </p:spTree>
    <p:extLst>
      <p:ext uri="{BB962C8B-B14F-4D97-AF65-F5344CB8AC3E}">
        <p14:creationId xmlns:p14="http://schemas.microsoft.com/office/powerpoint/2010/main" val="7128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Frequency Plans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1026" name="Picture 2" descr="Ism band">
            <a:extLst>
              <a:ext uri="{FF2B5EF4-FFF2-40B4-BE49-F238E27FC236}">
                <a16:creationId xmlns:a16="http://schemas.microsoft.com/office/drawing/2014/main" id="{C2145AB3-FD04-4D72-9116-366AA75C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943100"/>
            <a:ext cx="9144001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3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Frequency Plans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10515599" cy="4114801"/>
          </a:xfrm>
        </p:spPr>
        <p:txBody>
          <a:bodyPr/>
          <a:lstStyle/>
          <a:p>
            <a:r>
              <a:rPr lang="en-US" dirty="0"/>
              <a:t>Plans: </a:t>
            </a:r>
            <a:r>
              <a:rPr lang="en-US" dirty="0">
                <a:hlinkClick r:id="rId2"/>
              </a:rPr>
              <a:t>https://www.thethingsnetwork.org/docs/lorawan/frequency-plans.html</a:t>
            </a:r>
            <a:endParaRPr lang="en-US" dirty="0"/>
          </a:p>
          <a:p>
            <a:r>
              <a:rPr lang="en-US" dirty="0" err="1"/>
              <a:t>LoRaWAN</a:t>
            </a:r>
            <a:r>
              <a:rPr lang="en-US" dirty="0"/>
              <a:t>® Regional Parameters: </a:t>
            </a:r>
            <a:r>
              <a:rPr lang="en-US" dirty="0">
                <a:hlinkClick r:id="rId3"/>
              </a:rPr>
              <a:t>https://lora-alliance.org/resource-hub/rp2-101-lorawanr-regional-parameters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F8A8D-CBDC-4E84-AC64-152257E2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15" y="3940887"/>
            <a:ext cx="11812995" cy="1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8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61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Gateway: RAK7240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4B7B6-CE3A-4759-BF65-CCCB4100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027" y="914399"/>
            <a:ext cx="6083171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Gateway: RAK7240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8D307-9254-4B8C-8AC2-022A0BFD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339491"/>
            <a:ext cx="4082915" cy="606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5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Contents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Fast Introduction to LoRa/</a:t>
            </a:r>
            <a:r>
              <a:rPr lang="en-US" dirty="0" err="1"/>
              <a:t>LoRaWAN</a:t>
            </a:r>
            <a:endParaRPr lang="en-US" dirty="0"/>
          </a:p>
          <a:p>
            <a:r>
              <a:rPr lang="en-US" dirty="0" err="1"/>
              <a:t>LoRaWAN</a:t>
            </a:r>
            <a:r>
              <a:rPr lang="en-US" dirty="0"/>
              <a:t> Architecture</a:t>
            </a:r>
          </a:p>
          <a:p>
            <a:r>
              <a:rPr lang="en-US" dirty="0" err="1"/>
              <a:t>LoRaWAN</a:t>
            </a:r>
            <a:r>
              <a:rPr lang="en-US" dirty="0"/>
              <a:t> Frequency Plans</a:t>
            </a:r>
          </a:p>
          <a:p>
            <a:r>
              <a:rPr lang="en-US" dirty="0"/>
              <a:t>Hardware: End-Node &amp; Gateway</a:t>
            </a:r>
          </a:p>
          <a:p>
            <a:r>
              <a:rPr lang="en-US" dirty="0"/>
              <a:t>Network Server</a:t>
            </a:r>
          </a:p>
          <a:p>
            <a:r>
              <a:rPr lang="en-US" dirty="0"/>
              <a:t>Live Demo</a:t>
            </a:r>
          </a:p>
          <a:p>
            <a:r>
              <a:rPr lang="en-US" dirty="0"/>
              <a:t>Q &amp; 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Gateway: RAK7240</a:t>
            </a:r>
          </a:p>
          <a:p>
            <a:r>
              <a:rPr lang="en-US" dirty="0"/>
              <a:t>Node: UCA Education Board V3.5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5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/>
              <a:t>Software/Libraries</a:t>
            </a:r>
          </a:p>
        </p:txBody>
      </p:sp>
    </p:spTree>
    <p:extLst>
      <p:ext uri="{BB962C8B-B14F-4D97-AF65-F5344CB8AC3E}">
        <p14:creationId xmlns:p14="http://schemas.microsoft.com/office/powerpoint/2010/main" val="26725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DCCD47-CE4B-40D0-B455-CA0248EB6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3333" r="13072" b="11112"/>
          <a:stretch/>
        </p:blipFill>
        <p:spPr>
          <a:xfrm>
            <a:off x="3877331" y="1485900"/>
            <a:ext cx="4434162" cy="388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B82453-F182-4D7E-901E-DBDBA48FF8F7}"/>
              </a:ext>
            </a:extLst>
          </p:cNvPr>
          <p:cNvSpPr txBox="1"/>
          <p:nvPr/>
        </p:nvSpPr>
        <p:spPr>
          <a:xfrm>
            <a:off x="2474912" y="55626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LoRaWAN</a:t>
            </a:r>
            <a:r>
              <a:rPr lang="en-US" sz="4000" b="1" dirty="0">
                <a:solidFill>
                  <a:schemeClr val="bg1"/>
                </a:solidFill>
              </a:rPr>
              <a:t> Network Server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CBB9B62-EC9B-4591-91E8-511034EF8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0788" y="2506788"/>
            <a:ext cx="2394769" cy="184441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17997283-FC5B-4ADA-8001-A387E89A0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012" y="3059388"/>
            <a:ext cx="3733800" cy="7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291E-6 0 L 0.50182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0669E-6 0 L -0.39698 -0.0222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9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95295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213" y="2857500"/>
            <a:ext cx="8692398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8000"/>
              <a:t>Q&amp;A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0746" y="5410202"/>
            <a:ext cx="8687333" cy="914398"/>
          </a:xfrm>
        </p:spPr>
        <p:txBody>
          <a:bodyPr anchor="ctr"/>
          <a:lstStyle/>
          <a:p>
            <a:pPr algn="ctr"/>
            <a:r>
              <a:rPr lang="en-US" cap="none"/>
              <a:t>You can find me at </a:t>
            </a:r>
            <a:r>
              <a:rPr lang="en-US" u="sng" cap="none"/>
              <a:t>thaonm@uit.edu.vn</a:t>
            </a:r>
            <a:endParaRPr lang="en-US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0B91C-498A-4AA8-ABF9-C76CB030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6423" y="6400800"/>
            <a:ext cx="1449389" cy="276228"/>
          </a:xfrm>
        </p:spPr>
        <p:txBody>
          <a:bodyPr/>
          <a:lstStyle/>
          <a:p>
            <a:fld id="{5C4A8ABB-2A67-402C-A89C-37256825C4E0}" type="datetime4">
              <a:rPr lang="en-US" sz="1600" smtClean="0">
                <a:latin typeface="Agency FB" panose="020B0503020202020204" pitchFamily="34" charset="0"/>
              </a:rPr>
              <a:t>July 28, 2021</a:t>
            </a:fld>
            <a:endParaRPr lang="en-US" sz="1600">
              <a:latin typeface="Agency FB" panose="020B0503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E9FC-2F2A-4F85-9EB7-1D0362E9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8211" y="6400800"/>
            <a:ext cx="838202" cy="276228"/>
          </a:xfrm>
        </p:spPr>
        <p:txBody>
          <a:bodyPr/>
          <a:lstStyle/>
          <a:p>
            <a:fld id="{2A013F82-EE5E-44EE-A61D-E31C6657F26F}" type="slidenum">
              <a:rPr lang="en-US" sz="1600" smtClean="0">
                <a:latin typeface="Agency FB" panose="020B0503020202020204" pitchFamily="34" charset="0"/>
              </a:rPr>
              <a:t>24</a:t>
            </a:fld>
            <a:endParaRPr lang="en-US" sz="1600">
              <a:latin typeface="Agency FB" panose="020B0503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38D3EB-81BE-4A3F-A988-AFCC5323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553200" cy="276228"/>
          </a:xfrm>
        </p:spPr>
        <p:txBody>
          <a:bodyPr/>
          <a:lstStyle/>
          <a:p>
            <a:r>
              <a:rPr lang="en-US" sz="1600">
                <a:latin typeface="Agency FB" panose="020B0503020202020204" pitchFamily="34" charset="0"/>
              </a:rPr>
              <a:t>UIT CE - RFThingsVN</a:t>
            </a:r>
            <a:endParaRPr lang="en-US" sz="1600" dirty="0"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DB485-111A-4AB7-AFA4-CC598FBED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3901" y="2209800"/>
            <a:ext cx="843111" cy="8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2415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For Further Information</a:t>
            </a:r>
          </a:p>
        </p:txBody>
      </p:sp>
      <p:pic>
        <p:nvPicPr>
          <p:cNvPr id="10" name="Picture Placeholder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BEA030-4B5A-40D1-ADE3-AC6CA2D9FF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3"/>
          <a:stretch/>
        </p:blipFill>
        <p:spPr>
          <a:xfrm>
            <a:off x="1504782" y="1905001"/>
            <a:ext cx="4419599" cy="4114800"/>
          </a:xfrm>
          <a:noFill/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8FE32B1-65B2-40D0-9FF0-7C12EA577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184" y="1905001"/>
            <a:ext cx="5275428" cy="4114800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 err="1"/>
              <a:t>RFThings</a:t>
            </a:r>
            <a:r>
              <a:rPr lang="en-US" sz="4000" dirty="0"/>
              <a:t> Vietnam</a:t>
            </a:r>
          </a:p>
          <a:p>
            <a:pPr marL="4572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u="sng" dirty="0"/>
              <a:t>Website</a:t>
            </a:r>
            <a:r>
              <a:rPr lang="en-US" b="1" dirty="0"/>
              <a:t>:</a:t>
            </a:r>
            <a:r>
              <a:rPr lang="en-US" dirty="0"/>
              <a:t> rfthings.com.vn/</a:t>
            </a:r>
          </a:p>
          <a:p>
            <a:pPr marL="4572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u="sng" dirty="0"/>
              <a:t>Email</a:t>
            </a:r>
            <a:r>
              <a:rPr lang="en-US" b="1" dirty="0"/>
              <a:t>:</a:t>
            </a:r>
            <a:r>
              <a:rPr lang="en-US" dirty="0"/>
              <a:t> rfthings.vietnam@gmail.com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EBF25-C524-4CCE-84E4-0181586F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553200" cy="276228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latin typeface="Agency FB" panose="020B0503020202020204" pitchFamily="34" charset="0"/>
              </a:rPr>
              <a:t>UIT CE - RFThingsVN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C7BA0-7329-423E-93DE-A9256068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6423" y="6400800"/>
            <a:ext cx="1449389" cy="276228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BD6C6C50-58ED-4B5D-977E-4C28CC1C6F58}" type="datetime4">
              <a:rPr lang="en-US" sz="1600" smtClean="0">
                <a:latin typeface="Agency FB" panose="020B0503020202020204" pitchFamily="34" charset="0"/>
              </a:rPr>
              <a:pPr>
                <a:spcAft>
                  <a:spcPts val="600"/>
                </a:spcAft>
              </a:pPr>
              <a:t>July 28, 2021</a:t>
            </a:fld>
            <a:endParaRPr lang="en-US" sz="1600">
              <a:latin typeface="Agency FB" panose="020B0503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E54B-3968-4844-BD11-D1A2B6F6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8211" y="6400800"/>
            <a:ext cx="838202" cy="276228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fld id="{2A013F82-EE5E-44EE-A61D-E31C6657F26F}" type="slidenum">
              <a:rPr lang="en-US" sz="1600" smtClean="0">
                <a:latin typeface="Agency FB" panose="020B0503020202020204" pitchFamily="34" charset="0"/>
              </a:rPr>
              <a:pPr>
                <a:spcAft>
                  <a:spcPts val="600"/>
                </a:spcAft>
              </a:pPr>
              <a:t>25</a:t>
            </a:fld>
            <a:endParaRPr lang="en-US" sz="160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0B91C-498A-4AA8-ABF9-C76CB030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6423" y="6400800"/>
            <a:ext cx="1449389" cy="276228"/>
          </a:xfrm>
        </p:spPr>
        <p:txBody>
          <a:bodyPr/>
          <a:lstStyle/>
          <a:p>
            <a:fld id="{5C4A8ABB-2A67-402C-A89C-37256825C4E0}" type="datetime4">
              <a:rPr lang="en-US" sz="1600" smtClean="0">
                <a:latin typeface="Agency FB" panose="020B0503020202020204" pitchFamily="34" charset="0"/>
              </a:rPr>
              <a:t>July 28, 2021</a:t>
            </a:fld>
            <a:endParaRPr lang="en-US" sz="1600">
              <a:latin typeface="Agency FB" panose="020B0503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E9FC-2F2A-4F85-9EB7-1D0362E9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8211" y="6400800"/>
            <a:ext cx="838202" cy="276228"/>
          </a:xfrm>
        </p:spPr>
        <p:txBody>
          <a:bodyPr/>
          <a:lstStyle/>
          <a:p>
            <a:fld id="{2A013F82-EE5E-44EE-A61D-E31C6657F26F}" type="slidenum">
              <a:rPr lang="en-US" sz="1600" smtClean="0">
                <a:latin typeface="Agency FB" panose="020B0503020202020204" pitchFamily="34" charset="0"/>
              </a:rPr>
              <a:t>26</a:t>
            </a:fld>
            <a:endParaRPr lang="en-US" sz="1600">
              <a:latin typeface="Agency FB" panose="020B0503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38D3EB-81BE-4A3F-A988-AFCC5323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553200" cy="276228"/>
          </a:xfrm>
        </p:spPr>
        <p:txBody>
          <a:bodyPr/>
          <a:lstStyle/>
          <a:p>
            <a:r>
              <a:rPr lang="en-US" sz="1600">
                <a:latin typeface="Agency FB" panose="020B0503020202020204" pitchFamily="34" charset="0"/>
              </a:rPr>
              <a:t>UIT CE - RFThingsVN</a:t>
            </a:r>
            <a:endParaRPr lang="en-US" sz="1600" dirty="0">
              <a:latin typeface="Agency FB" panose="020B0503020202020204" pitchFamily="34" charset="0"/>
            </a:endParaRP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1D00C876-F95E-49D4-965F-D0A010990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5" y="381000"/>
            <a:ext cx="9144001" cy="1371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5BE762-282E-4DB5-BA49-D777928CC78F}"/>
              </a:ext>
            </a:extLst>
          </p:cNvPr>
          <p:cNvGrpSpPr/>
          <p:nvPr/>
        </p:nvGrpSpPr>
        <p:grpSpPr>
          <a:xfrm>
            <a:off x="2062988" y="1981200"/>
            <a:ext cx="8062848" cy="4683151"/>
            <a:chOff x="2062988" y="1052447"/>
            <a:chExt cx="8062848" cy="46831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B49B4D-A72B-4E39-9868-8BE6A4F38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27459" y="1662047"/>
              <a:ext cx="3533906" cy="353390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904AA-88FD-4ACF-8961-2253F2C34EF0}"/>
                </a:ext>
              </a:extLst>
            </p:cNvPr>
            <p:cNvSpPr txBox="1"/>
            <p:nvPr/>
          </p:nvSpPr>
          <p:spPr>
            <a:xfrm>
              <a:off x="4227512" y="5181600"/>
              <a:ext cx="3733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Consolas" panose="020B0609020204030204" pitchFamily="49" charset="0"/>
                </a:rPr>
                <a:t>bom.to/A7RKFQN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B8EFB7-D0AF-48FE-92EB-391B9FC94BAA}"/>
                </a:ext>
              </a:extLst>
            </p:cNvPr>
            <p:cNvSpPr txBox="1"/>
            <p:nvPr/>
          </p:nvSpPr>
          <p:spPr>
            <a:xfrm>
              <a:off x="2062988" y="1052447"/>
              <a:ext cx="80628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Consolas" panose="020B0609020204030204" pitchFamily="49" charset="0"/>
                </a:rPr>
                <a:t>Download this document 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59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/>
              <a:t>A Fast Introduction to LoRa/</a:t>
            </a:r>
            <a:r>
              <a:rPr lang="en-US" dirty="0" err="1"/>
              <a:t>LoRaWAN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Fast Introduction to LoRa/</a:t>
            </a:r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LoRa stands for </a:t>
            </a:r>
            <a:r>
              <a:rPr lang="en-US" b="1" dirty="0"/>
              <a:t>Long Range</a:t>
            </a:r>
          </a:p>
          <a:p>
            <a:r>
              <a:rPr lang="en-US" dirty="0"/>
              <a:t>LoRa is a low-power wide-area network protocol developed by </a:t>
            </a:r>
            <a:r>
              <a:rPr lang="en-US" b="1" dirty="0" err="1"/>
              <a:t>Semtech</a:t>
            </a:r>
            <a:endParaRPr lang="en-US" b="1" dirty="0"/>
          </a:p>
          <a:p>
            <a:pPr marL="239712" indent="0">
              <a:buNone/>
            </a:pPr>
            <a:endParaRPr lang="en-US" dirty="0"/>
          </a:p>
          <a:p>
            <a:r>
              <a:rPr lang="en-US" dirty="0" err="1"/>
              <a:t>LoRaWAN</a:t>
            </a:r>
            <a:r>
              <a:rPr lang="en-US" dirty="0"/>
              <a:t> is the communication protocol based in LoRa</a:t>
            </a:r>
          </a:p>
          <a:p>
            <a:r>
              <a:rPr lang="en-US" dirty="0" err="1"/>
              <a:t>LoRaWAN</a:t>
            </a:r>
            <a:r>
              <a:rPr lang="en-US" dirty="0"/>
              <a:t> defined by </a:t>
            </a:r>
            <a:r>
              <a:rPr lang="en-US" b="1" dirty="0"/>
              <a:t>LoRa Alliance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4098" name="Picture 2" descr="Home page | LoRa Alliance®">
            <a:extLst>
              <a:ext uri="{FF2B5EF4-FFF2-40B4-BE49-F238E27FC236}">
                <a16:creationId xmlns:a16="http://schemas.microsoft.com/office/drawing/2014/main" id="{C0172CF5-5988-4C4C-85D1-21E19AC8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08" y="4942750"/>
            <a:ext cx="3505200" cy="15342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0682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LoRa?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745BD6-9CDA-4DAE-A289-C3C5BBA70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7333" b="12667"/>
          <a:stretch/>
        </p:blipFill>
        <p:spPr>
          <a:xfrm>
            <a:off x="3377334" y="1766455"/>
            <a:ext cx="7315200" cy="44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6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 err="1"/>
              <a:t>LoRaWAN</a:t>
            </a:r>
            <a:r>
              <a:rPr lang="en-US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33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31812" y="0"/>
            <a:ext cx="9144001" cy="1371600"/>
          </a:xfrm>
        </p:spPr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Architecture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F8A75-04E7-4AE5-957C-19325741B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437" y="1754155"/>
            <a:ext cx="7513949" cy="464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D9FCC-239A-46F2-A02C-8BAB424527F6}"/>
              </a:ext>
            </a:extLst>
          </p:cNvPr>
          <p:cNvSpPr txBox="1"/>
          <p:nvPr/>
        </p:nvSpPr>
        <p:spPr>
          <a:xfrm>
            <a:off x="6627812" y="76200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https://www.thethingsnetwork.org/docs/lorawan/architecture.html</a:t>
            </a:r>
            <a:endParaRPr lang="en-US" sz="14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67E05E7-D9D5-413B-AF65-3E323F48E2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6911030"/>
                  </p:ext>
                </p:extLst>
              </p:nvPr>
            </p:nvGraphicFramePr>
            <p:xfrm>
              <a:off x="5942013" y="3733800"/>
              <a:ext cx="2600283" cy="1463040"/>
            </p:xfrm>
            <a:graphic>
              <a:graphicData uri="http://schemas.microsoft.com/office/powerpoint/2016/slidezoom">
                <pslz:sldZm>
                  <pslz:sldZmObj sldId="331" cId="254148883">
                    <pslz:zmPr id="{3D0F063C-07C8-4638-AA01-87A9A9563E0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283" cy="14630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67E05E7-D9D5-413B-AF65-3E323F48E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2013" y="3733800"/>
                <a:ext cx="2600283" cy="146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22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F8A75-04E7-4AE5-957C-19325741B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437" y="1754155"/>
            <a:ext cx="7513949" cy="464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D9FCC-239A-46F2-A02C-8BAB424527F6}"/>
              </a:ext>
            </a:extLst>
          </p:cNvPr>
          <p:cNvSpPr txBox="1"/>
          <p:nvPr/>
        </p:nvSpPr>
        <p:spPr>
          <a:xfrm>
            <a:off x="6627812" y="76200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https://www.thethingsnetwork.org/docs/lorawan/architecture.html</a:t>
            </a:r>
            <a:endParaRPr lang="en-US" sz="14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67E05E7-D9D5-413B-AF65-3E323F48E2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42013" y="3733800"/>
              <a:ext cx="2600283" cy="1463040"/>
            </p:xfrm>
            <a:graphic>
              <a:graphicData uri="http://schemas.microsoft.com/office/powerpoint/2016/slidezoom">
                <pslz:sldZm>
                  <pslz:sldZmObj sldId="331" cId="254148883">
                    <pslz:zmPr id="{3D0F063C-07C8-4638-AA01-87A9A9563E0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283" cy="14630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67E05E7-D9D5-413B-AF65-3E323F48E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2013" y="3733800"/>
                <a:ext cx="2600283" cy="1463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08579-4BC7-476E-92AA-2AA774516F57}"/>
              </a:ext>
            </a:extLst>
          </p:cNvPr>
          <p:cNvSpPr/>
          <p:nvPr/>
        </p:nvSpPr>
        <p:spPr>
          <a:xfrm>
            <a:off x="2436812" y="1752600"/>
            <a:ext cx="1447800" cy="457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CF32D-19DB-4BE8-A276-0B61FF8C9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521" y="1104900"/>
            <a:ext cx="7935783" cy="4648200"/>
          </a:xfrm>
          <a:prstGeom prst="rect">
            <a:avLst/>
          </a:prstGeom>
        </p:spPr>
      </p:pic>
      <p:sp>
        <p:nvSpPr>
          <p:cNvPr id="15" name="Title 12">
            <a:extLst>
              <a:ext uri="{FF2B5EF4-FFF2-40B4-BE49-F238E27FC236}">
                <a16:creationId xmlns:a16="http://schemas.microsoft.com/office/drawing/2014/main" id="{73924858-6F5A-4C75-B62D-1A035753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0"/>
            <a:ext cx="9144001" cy="1371600"/>
          </a:xfrm>
        </p:spPr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03940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F8A75-04E7-4AE5-957C-19325741B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437" y="1754155"/>
            <a:ext cx="7513949" cy="464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D9FCC-239A-46F2-A02C-8BAB424527F6}"/>
              </a:ext>
            </a:extLst>
          </p:cNvPr>
          <p:cNvSpPr txBox="1"/>
          <p:nvPr/>
        </p:nvSpPr>
        <p:spPr>
          <a:xfrm>
            <a:off x="6627812" y="76200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https://www.thethingsnetwork.org/docs/lorawan/architecture.html</a:t>
            </a:r>
            <a:endParaRPr lang="en-US" sz="14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67E05E7-D9D5-413B-AF65-3E323F48E2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42013" y="3733800"/>
              <a:ext cx="2600283" cy="1463040"/>
            </p:xfrm>
            <a:graphic>
              <a:graphicData uri="http://schemas.microsoft.com/office/powerpoint/2016/slidezoom">
                <pslz:sldZm>
                  <pslz:sldZmObj sldId="331" cId="254148883">
                    <pslz:zmPr id="{3D0F063C-07C8-4638-AA01-87A9A9563E0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283" cy="14630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67E05E7-D9D5-413B-AF65-3E323F48E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2013" y="3733800"/>
                <a:ext cx="2600283" cy="1463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D3EEDE-8A58-4E72-87BC-B42FF03AB66C}"/>
              </a:ext>
            </a:extLst>
          </p:cNvPr>
          <p:cNvSpPr/>
          <p:nvPr/>
        </p:nvSpPr>
        <p:spPr>
          <a:xfrm>
            <a:off x="4494212" y="1752600"/>
            <a:ext cx="4419600" cy="457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Things Network on Twitter: &amp;quot;#LoRaWAN gateway connected to The Things  Network overlooking the beautiful city of Sofia 🇧🇬  https://t.co/YdhBL8zAWf #IoT #Tech… https://t.co/JB1zF5kgyM&amp;quot;">
            <a:extLst>
              <a:ext uri="{FF2B5EF4-FFF2-40B4-BE49-F238E27FC236}">
                <a16:creationId xmlns:a16="http://schemas.microsoft.com/office/drawing/2014/main" id="{7BF80D57-1971-4565-BF79-D874313DE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26" y="1844040"/>
            <a:ext cx="251978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2">
            <a:extLst>
              <a:ext uri="{FF2B5EF4-FFF2-40B4-BE49-F238E27FC236}">
                <a16:creationId xmlns:a16="http://schemas.microsoft.com/office/drawing/2014/main" id="{3F126B4B-FB4F-4407-9B9A-0A65DB8F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0"/>
            <a:ext cx="9144001" cy="1371600"/>
          </a:xfrm>
        </p:spPr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99742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395</Words>
  <Application>Microsoft Office PowerPoint</Application>
  <PresentationFormat>Custom</PresentationFormat>
  <Paragraphs>113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Agency FB</vt:lpstr>
      <vt:lpstr>Arial</vt:lpstr>
      <vt:lpstr>Consolas</vt:lpstr>
      <vt:lpstr>Corbel</vt:lpstr>
      <vt:lpstr>Times New Roman</vt:lpstr>
      <vt:lpstr>Digital Blue Tunnel 16x9</vt:lpstr>
      <vt:lpstr> Introduction to LoRa/LoRaWAN Protocol</vt:lpstr>
      <vt:lpstr>Workshop Contents</vt:lpstr>
      <vt:lpstr>A Fast Introduction to LoRa/LoRaWAN</vt:lpstr>
      <vt:lpstr>A Fast Introduction to LoRa/LoRaWAN</vt:lpstr>
      <vt:lpstr>Why LoRa?</vt:lpstr>
      <vt:lpstr>LoRaWAN Architecture</vt:lpstr>
      <vt:lpstr>LoRaWAN Architecture</vt:lpstr>
      <vt:lpstr>LoRaWAN Architecture</vt:lpstr>
      <vt:lpstr>LoRaWAN Architecture</vt:lpstr>
      <vt:lpstr>LoRaWAN Architecture</vt:lpstr>
      <vt:lpstr>LoRaWAN Coverage Map</vt:lpstr>
      <vt:lpstr>LoRaWAN Coverage Map</vt:lpstr>
      <vt:lpstr>LoRaWAN Coverage Map</vt:lpstr>
      <vt:lpstr>LoRaWAN Frequency Plans</vt:lpstr>
      <vt:lpstr>LoRaWAN Frequency Plans</vt:lpstr>
      <vt:lpstr>LoRaWAN Frequency Plans</vt:lpstr>
      <vt:lpstr>Hardware</vt:lpstr>
      <vt:lpstr>Hardware</vt:lpstr>
      <vt:lpstr>Hardware</vt:lpstr>
      <vt:lpstr>Hardware</vt:lpstr>
      <vt:lpstr>Software/Libraries</vt:lpstr>
      <vt:lpstr>PowerPoint Presentation</vt:lpstr>
      <vt:lpstr>Live Demo</vt:lpstr>
      <vt:lpstr>Q&amp;A</vt:lpstr>
      <vt:lpstr>For Further Information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Nguyễn Mạnh Thảo</dc:creator>
  <cp:lastModifiedBy>Nguyễn Mạnh Thảo</cp:lastModifiedBy>
  <cp:revision>106</cp:revision>
  <dcterms:created xsi:type="dcterms:W3CDTF">2020-06-25T19:37:51Z</dcterms:created>
  <dcterms:modified xsi:type="dcterms:W3CDTF">2021-07-28T05:53:09Z</dcterms:modified>
</cp:coreProperties>
</file>